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0"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940" y="-9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B406D4-F9B3-4FF9-BAA6-9463D0E94BA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424399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406D4-F9B3-4FF9-BAA6-9463D0E94BA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179300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406D4-F9B3-4FF9-BAA6-9463D0E94BA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203832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406D4-F9B3-4FF9-BAA6-9463D0E94BA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1118894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B406D4-F9B3-4FF9-BAA6-9463D0E94BA8}"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17041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406D4-F9B3-4FF9-BAA6-9463D0E94BA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411480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406D4-F9B3-4FF9-BAA6-9463D0E94BA8}"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3676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406D4-F9B3-4FF9-BAA6-9463D0E94BA8}"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383126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406D4-F9B3-4FF9-BAA6-9463D0E94BA8}"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163032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406D4-F9B3-4FF9-BAA6-9463D0E94BA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120207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B406D4-F9B3-4FF9-BAA6-9463D0E94BA8}"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346211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406D4-F9B3-4FF9-BAA6-9463D0E94BA8}"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9B78F-7F46-4C80-B31D-F5E01D21D2F8}" type="slidenum">
              <a:rPr lang="en-US" smtClean="0"/>
              <a:pPr/>
              <a:t>‹#›</a:t>
            </a:fld>
            <a:endParaRPr lang="en-US"/>
          </a:p>
        </p:txBody>
      </p:sp>
    </p:spTree>
    <p:extLst>
      <p:ext uri="{BB962C8B-B14F-4D97-AF65-F5344CB8AC3E}">
        <p14:creationId xmlns:p14="http://schemas.microsoft.com/office/powerpoint/2010/main" xmlns="" val="2475760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youtu.be/5TYGFJ61Z_A"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youtu.be/tazyvLdfjf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youtube.com/watch?v=CSShIfLUOU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solidFill>
            <a:schemeClr val="bg1"/>
          </a:solidFill>
        </p:spPr>
        <p:txBody>
          <a:bodyPr/>
          <a:lstStyle/>
          <a:p>
            <a:r>
              <a:rPr lang="en-US" b="1" dirty="0" smtClean="0">
                <a:solidFill>
                  <a:schemeClr val="tx1"/>
                </a:solidFill>
              </a:rPr>
              <a:t>Book Study</a:t>
            </a:r>
          </a:p>
          <a:p>
            <a:r>
              <a:rPr lang="en-US" b="1" dirty="0" smtClean="0">
                <a:solidFill>
                  <a:schemeClr val="tx1"/>
                </a:solidFill>
              </a:rPr>
              <a:t>3/1/2014</a:t>
            </a:r>
            <a:endParaRPr lang="en-US" b="1" dirty="0">
              <a:solidFill>
                <a:schemeClr val="tx1"/>
              </a:solidFill>
            </a:endParaRPr>
          </a:p>
        </p:txBody>
      </p:sp>
    </p:spTree>
    <p:extLst>
      <p:ext uri="{BB962C8B-B14F-4D97-AF65-F5344CB8AC3E}">
        <p14:creationId xmlns:p14="http://schemas.microsoft.com/office/powerpoint/2010/main" xmlns="" val="218596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What is the book about?</a:t>
            </a:r>
            <a:endParaRPr lang="en-US" dirty="0"/>
          </a:p>
        </p:txBody>
      </p:sp>
      <p:sp>
        <p:nvSpPr>
          <p:cNvPr id="3" name="Content Placeholder 2"/>
          <p:cNvSpPr>
            <a:spLocks noGrp="1"/>
          </p:cNvSpPr>
          <p:nvPr>
            <p:ph sz="half" idx="1"/>
          </p:nvPr>
        </p:nvSpPr>
        <p:spPr>
          <a:solidFill>
            <a:schemeClr val="accent1"/>
          </a:solidFill>
        </p:spPr>
        <p:txBody>
          <a:bodyPr>
            <a:normAutofit/>
          </a:bodyPr>
          <a:lstStyle/>
          <a:p>
            <a:r>
              <a:rPr lang="en-US" dirty="0" smtClean="0"/>
              <a:t>The ‘Beauty’ of Mathematics</a:t>
            </a:r>
          </a:p>
          <a:p>
            <a:r>
              <a:rPr lang="en-US" dirty="0" smtClean="0"/>
              <a:t>How Mathematics illuminates our lives and minds</a:t>
            </a:r>
          </a:p>
        </p:txBody>
      </p:sp>
      <p:sp>
        <p:nvSpPr>
          <p:cNvPr id="4" name="Content Placeholder 3"/>
          <p:cNvSpPr>
            <a:spLocks noGrp="1"/>
          </p:cNvSpPr>
          <p:nvPr>
            <p:ph sz="half" idx="2"/>
          </p:nvPr>
        </p:nvSpPr>
        <p:spPr>
          <a:solidFill>
            <a:schemeClr val="accent1"/>
          </a:solidFill>
        </p:spPr>
        <p:txBody>
          <a:bodyPr/>
          <a:lstStyle/>
          <a:p>
            <a:r>
              <a:rPr lang="en-US" dirty="0"/>
              <a:t>Appreciating the fact that mathematics is the foundation of our lives</a:t>
            </a:r>
          </a:p>
          <a:p>
            <a:endParaRPr lang="en-US" dirty="0"/>
          </a:p>
        </p:txBody>
      </p:sp>
      <p:pic>
        <p:nvPicPr>
          <p:cNvPr id="1026" name="Picture 2" descr="C:\Users\DeAn\AppData\Local\Microsoft\Windows\Temporary Internet Files\Content.IE5\QR6I7JY1\MP900385807[1].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0" y="3733800"/>
            <a:ext cx="3093720" cy="22098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DeAn\AppData\Local\Microsoft\Windows\Temporary Internet Files\Content.IE5\26JNJE3Z\MC900438727[1].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56153" y="3838575"/>
            <a:ext cx="2667000" cy="2000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2287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Take away points</a:t>
            </a:r>
            <a:endParaRPr lang="en-US" dirty="0"/>
          </a:p>
        </p:txBody>
      </p:sp>
      <p:sp>
        <p:nvSpPr>
          <p:cNvPr id="3" name="Content Placeholder 2"/>
          <p:cNvSpPr>
            <a:spLocks noGrp="1"/>
          </p:cNvSpPr>
          <p:nvPr>
            <p:ph idx="1"/>
          </p:nvPr>
        </p:nvSpPr>
        <p:spPr>
          <a:solidFill>
            <a:schemeClr val="accent1"/>
          </a:solidFill>
        </p:spPr>
        <p:txBody>
          <a:bodyPr/>
          <a:lstStyle/>
          <a:p>
            <a:r>
              <a:rPr lang="en-US" dirty="0" smtClean="0"/>
              <a:t>Mathematics is a unique science that should be used to appreciate/understand life as a whole.</a:t>
            </a:r>
          </a:p>
          <a:p>
            <a:r>
              <a:rPr lang="en-US" dirty="0" smtClean="0"/>
              <a:t>When teaching mathematics, self-discovery of concepts is extremely important.</a:t>
            </a:r>
          </a:p>
          <a:p>
            <a:r>
              <a:rPr lang="en-US" dirty="0" smtClean="0"/>
              <a:t>When you truly understand the meaning of numbers, your feelings about them change.</a:t>
            </a:r>
          </a:p>
          <a:p>
            <a:r>
              <a:rPr lang="en-US" dirty="0" smtClean="0"/>
              <a:t>Mathematics is more than just memorization. </a:t>
            </a:r>
          </a:p>
          <a:p>
            <a:endParaRPr lang="en-US" dirty="0" smtClean="0"/>
          </a:p>
          <a:p>
            <a:endParaRPr lang="en-US" dirty="0"/>
          </a:p>
        </p:txBody>
      </p:sp>
    </p:spTree>
    <p:extLst>
      <p:ext uri="{BB962C8B-B14F-4D97-AF65-F5344CB8AC3E}">
        <p14:creationId xmlns:p14="http://schemas.microsoft.com/office/powerpoint/2010/main" xmlns="" val="163837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Math Topics</a:t>
            </a:r>
            <a:endParaRPr lang="en-US" dirty="0"/>
          </a:p>
        </p:txBody>
      </p:sp>
      <p:sp>
        <p:nvSpPr>
          <p:cNvPr id="3" name="Content Placeholder 2"/>
          <p:cNvSpPr>
            <a:spLocks noGrp="1"/>
          </p:cNvSpPr>
          <p:nvPr>
            <p:ph idx="1"/>
          </p:nvPr>
        </p:nvSpPr>
        <p:spPr>
          <a:xfrm>
            <a:off x="533400" y="1600200"/>
            <a:ext cx="8229600" cy="4525963"/>
          </a:xfrm>
          <a:solidFill>
            <a:schemeClr val="accent1"/>
          </a:solidFill>
        </p:spPr>
        <p:txBody>
          <a:bodyPr/>
          <a:lstStyle/>
          <a:p>
            <a:r>
              <a:rPr lang="en-US" dirty="0" smtClean="0"/>
              <a:t>Counting</a:t>
            </a:r>
          </a:p>
          <a:p>
            <a:r>
              <a:rPr lang="en-US" dirty="0" smtClean="0"/>
              <a:t>Time</a:t>
            </a:r>
          </a:p>
          <a:p>
            <a:r>
              <a:rPr lang="en-US" dirty="0" smtClean="0"/>
              <a:t>Measurement</a:t>
            </a:r>
          </a:p>
          <a:p>
            <a:r>
              <a:rPr lang="en-US" dirty="0" smtClean="0"/>
              <a:t>Multiplication</a:t>
            </a:r>
          </a:p>
          <a:p>
            <a:endParaRPr lang="en-US" dirty="0" smtClean="0"/>
          </a:p>
          <a:p>
            <a:endParaRPr lang="en-US" dirty="0" smtClean="0"/>
          </a:p>
          <a:p>
            <a:endParaRPr lang="en-US" dirty="0"/>
          </a:p>
        </p:txBody>
      </p:sp>
      <p:pic>
        <p:nvPicPr>
          <p:cNvPr id="5" name="Picture 4" descr="multtable.jpg"/>
          <p:cNvPicPr>
            <a:picLocks noChangeAspect="1"/>
          </p:cNvPicPr>
          <p:nvPr/>
        </p:nvPicPr>
        <p:blipFill>
          <a:blip r:embed="rId2" cstate="print"/>
          <a:stretch>
            <a:fillRect/>
          </a:stretch>
        </p:blipFill>
        <p:spPr>
          <a:xfrm>
            <a:off x="3505200" y="1752600"/>
            <a:ext cx="2524125" cy="1809750"/>
          </a:xfrm>
          <a:prstGeom prst="rect">
            <a:avLst/>
          </a:prstGeom>
        </p:spPr>
      </p:pic>
      <p:pic>
        <p:nvPicPr>
          <p:cNvPr id="6" name="Picture 5" descr="meas.jpg"/>
          <p:cNvPicPr>
            <a:picLocks noChangeAspect="1"/>
          </p:cNvPicPr>
          <p:nvPr/>
        </p:nvPicPr>
        <p:blipFill>
          <a:blip r:embed="rId3" cstate="print"/>
          <a:stretch>
            <a:fillRect/>
          </a:stretch>
        </p:blipFill>
        <p:spPr>
          <a:xfrm>
            <a:off x="3124200" y="4953000"/>
            <a:ext cx="2688472" cy="742950"/>
          </a:xfrm>
          <a:prstGeom prst="rect">
            <a:avLst/>
          </a:prstGeom>
        </p:spPr>
      </p:pic>
      <p:pic>
        <p:nvPicPr>
          <p:cNvPr id="7" name="Picture 6" descr="counting.gif"/>
          <p:cNvPicPr>
            <a:picLocks noChangeAspect="1"/>
          </p:cNvPicPr>
          <p:nvPr/>
        </p:nvPicPr>
        <p:blipFill>
          <a:blip r:embed="rId4" cstate="print"/>
          <a:stretch>
            <a:fillRect/>
          </a:stretch>
        </p:blipFill>
        <p:spPr>
          <a:xfrm>
            <a:off x="914400" y="4302316"/>
            <a:ext cx="1654773" cy="1431733"/>
          </a:xfrm>
          <a:prstGeom prst="rect">
            <a:avLst/>
          </a:prstGeom>
        </p:spPr>
      </p:pic>
      <p:pic>
        <p:nvPicPr>
          <p:cNvPr id="8" name="Picture 7" descr="time1.jpg"/>
          <p:cNvPicPr>
            <a:picLocks noChangeAspect="1"/>
          </p:cNvPicPr>
          <p:nvPr/>
        </p:nvPicPr>
        <p:blipFill>
          <a:blip r:embed="rId5" cstate="print"/>
          <a:stretch>
            <a:fillRect/>
          </a:stretch>
        </p:blipFill>
        <p:spPr>
          <a:xfrm>
            <a:off x="7162800" y="1828800"/>
            <a:ext cx="933450" cy="1895475"/>
          </a:xfrm>
          <a:prstGeom prst="rect">
            <a:avLst/>
          </a:prstGeom>
        </p:spPr>
      </p:pic>
      <p:pic>
        <p:nvPicPr>
          <p:cNvPr id="9" name="Picture 8" descr="meas2.jpg"/>
          <p:cNvPicPr>
            <a:picLocks noChangeAspect="1"/>
          </p:cNvPicPr>
          <p:nvPr/>
        </p:nvPicPr>
        <p:blipFill>
          <a:blip r:embed="rId6" cstate="print"/>
          <a:stretch>
            <a:fillRect/>
          </a:stretch>
        </p:blipFill>
        <p:spPr>
          <a:xfrm>
            <a:off x="6096000" y="4191000"/>
            <a:ext cx="2457450" cy="1857375"/>
          </a:xfrm>
          <a:prstGeom prst="rect">
            <a:avLst/>
          </a:prstGeom>
        </p:spPr>
      </p:pic>
    </p:spTree>
    <p:extLst>
      <p:ext uri="{BB962C8B-B14F-4D97-AF65-F5344CB8AC3E}">
        <p14:creationId xmlns:p14="http://schemas.microsoft.com/office/powerpoint/2010/main" xmlns="" val="293422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Math Topics</a:t>
            </a:r>
            <a:endParaRPr lang="en-US" dirty="0"/>
          </a:p>
        </p:txBody>
      </p:sp>
      <p:sp>
        <p:nvSpPr>
          <p:cNvPr id="3" name="Content Placeholder 2"/>
          <p:cNvSpPr>
            <a:spLocks noGrp="1"/>
          </p:cNvSpPr>
          <p:nvPr>
            <p:ph idx="1"/>
          </p:nvPr>
        </p:nvSpPr>
        <p:spPr>
          <a:solidFill>
            <a:schemeClr val="accent1"/>
          </a:solidFill>
        </p:spPr>
        <p:txBody>
          <a:bodyPr>
            <a:normAutofit/>
          </a:bodyPr>
          <a:lstStyle/>
          <a:p>
            <a:pPr lvl="8"/>
            <a:r>
              <a:rPr lang="en-US" sz="3600" dirty="0" smtClean="0"/>
              <a:t>Algebra</a:t>
            </a:r>
          </a:p>
          <a:p>
            <a:pPr lvl="8"/>
            <a:r>
              <a:rPr lang="en-US" sz="3600" dirty="0" smtClean="0"/>
              <a:t>Calculus</a:t>
            </a:r>
          </a:p>
          <a:p>
            <a:pPr lvl="8"/>
            <a:r>
              <a:rPr lang="en-US" sz="3600" dirty="0" smtClean="0"/>
              <a:t>Prime Numbers</a:t>
            </a:r>
          </a:p>
          <a:p>
            <a:pPr lvl="8"/>
            <a:r>
              <a:rPr lang="en-US" sz="3600" dirty="0" smtClean="0"/>
              <a:t>Statistics</a:t>
            </a:r>
          </a:p>
          <a:p>
            <a:pPr lvl="8"/>
            <a:r>
              <a:rPr lang="en-US" sz="3600" dirty="0" smtClean="0"/>
              <a:t>Infinity</a:t>
            </a:r>
          </a:p>
          <a:p>
            <a:pPr lvl="8"/>
            <a:r>
              <a:rPr lang="en-US" sz="3600" dirty="0" smtClean="0"/>
              <a:t>Pi</a:t>
            </a:r>
            <a:endParaRPr lang="en-US" sz="3600" dirty="0"/>
          </a:p>
        </p:txBody>
      </p:sp>
      <p:pic>
        <p:nvPicPr>
          <p:cNvPr id="4" name="Picture 3" descr="stat.jpg"/>
          <p:cNvPicPr>
            <a:picLocks noChangeAspect="1"/>
          </p:cNvPicPr>
          <p:nvPr/>
        </p:nvPicPr>
        <p:blipFill>
          <a:blip r:embed="rId2" cstate="print"/>
          <a:stretch>
            <a:fillRect/>
          </a:stretch>
        </p:blipFill>
        <p:spPr>
          <a:xfrm>
            <a:off x="609600" y="838200"/>
            <a:ext cx="1959026" cy="1757362"/>
          </a:xfrm>
          <a:prstGeom prst="rect">
            <a:avLst/>
          </a:prstGeom>
        </p:spPr>
      </p:pic>
      <p:pic>
        <p:nvPicPr>
          <p:cNvPr id="5" name="Picture 4" descr="alg.jpg"/>
          <p:cNvPicPr>
            <a:picLocks noChangeAspect="1"/>
          </p:cNvPicPr>
          <p:nvPr/>
        </p:nvPicPr>
        <p:blipFill>
          <a:blip r:embed="rId3" cstate="print"/>
          <a:stretch>
            <a:fillRect/>
          </a:stretch>
        </p:blipFill>
        <p:spPr>
          <a:xfrm>
            <a:off x="5562600" y="5257800"/>
            <a:ext cx="3333750" cy="1371600"/>
          </a:xfrm>
          <a:prstGeom prst="rect">
            <a:avLst/>
          </a:prstGeom>
        </p:spPr>
      </p:pic>
      <p:pic>
        <p:nvPicPr>
          <p:cNvPr id="6" name="Picture 5" descr="infi.jpg"/>
          <p:cNvPicPr>
            <a:picLocks noChangeAspect="1"/>
          </p:cNvPicPr>
          <p:nvPr/>
        </p:nvPicPr>
        <p:blipFill>
          <a:blip r:embed="rId4" cstate="print"/>
          <a:stretch>
            <a:fillRect/>
          </a:stretch>
        </p:blipFill>
        <p:spPr>
          <a:xfrm>
            <a:off x="6248400" y="457200"/>
            <a:ext cx="2667000" cy="1295400"/>
          </a:xfrm>
          <a:prstGeom prst="rect">
            <a:avLst/>
          </a:prstGeom>
        </p:spPr>
      </p:pic>
      <p:pic>
        <p:nvPicPr>
          <p:cNvPr id="7" name="Picture 6" descr="calc.png"/>
          <p:cNvPicPr>
            <a:picLocks noChangeAspect="1"/>
          </p:cNvPicPr>
          <p:nvPr/>
        </p:nvPicPr>
        <p:blipFill>
          <a:blip r:embed="rId5" cstate="print"/>
          <a:stretch>
            <a:fillRect/>
          </a:stretch>
        </p:blipFill>
        <p:spPr>
          <a:xfrm>
            <a:off x="762000" y="3276600"/>
            <a:ext cx="2896121" cy="2332986"/>
          </a:xfrm>
          <a:prstGeom prst="rect">
            <a:avLst/>
          </a:prstGeom>
        </p:spPr>
      </p:pic>
    </p:spTree>
    <p:extLst>
      <p:ext uri="{BB962C8B-B14F-4D97-AF65-F5344CB8AC3E}">
        <p14:creationId xmlns:p14="http://schemas.microsoft.com/office/powerpoint/2010/main" xmlns="" val="101187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Interesting Points</a:t>
            </a:r>
            <a:endParaRPr lang="en-US" dirty="0"/>
          </a:p>
        </p:txBody>
      </p:sp>
      <p:sp>
        <p:nvSpPr>
          <p:cNvPr id="3" name="Content Placeholder 2"/>
          <p:cNvSpPr>
            <a:spLocks noGrp="1"/>
          </p:cNvSpPr>
          <p:nvPr>
            <p:ph idx="1"/>
          </p:nvPr>
        </p:nvSpPr>
        <p:spPr>
          <a:xfrm>
            <a:off x="457200" y="1600200"/>
            <a:ext cx="8305800" cy="5105400"/>
          </a:xfrm>
          <a:solidFill>
            <a:schemeClr val="accent1"/>
          </a:solidFill>
        </p:spPr>
        <p:txBody>
          <a:bodyPr>
            <a:normAutofit fontScale="92500" lnSpcReduction="20000"/>
          </a:bodyPr>
          <a:lstStyle/>
          <a:p>
            <a:r>
              <a:rPr lang="en-US" sz="2800" dirty="0" smtClean="0"/>
              <a:t>Mathematics is considered as a form of art by various people.</a:t>
            </a:r>
          </a:p>
          <a:p>
            <a:r>
              <a:rPr lang="en-US" sz="2800" dirty="0" smtClean="0"/>
              <a:t>Some cultures base time on what you do while some measure time as a thing of its own. </a:t>
            </a:r>
          </a:p>
          <a:p>
            <a:r>
              <a:rPr lang="en-US" sz="2800" dirty="0" smtClean="0"/>
              <a:t>New York City was named for Mathematicians.</a:t>
            </a:r>
          </a:p>
          <a:p>
            <a:r>
              <a:rPr lang="en-US" sz="2800" dirty="0" smtClean="0"/>
              <a:t>Words beginning with the letter “G” are usually associated with large numbers/things (i.e. grand, great, gross)</a:t>
            </a:r>
          </a:p>
          <a:p>
            <a:r>
              <a:rPr lang="en-US" sz="2800" dirty="0" smtClean="0"/>
              <a:t>There has not been a program created to demonstrate all of the possible moves that could be made in a game of chess. </a:t>
            </a:r>
          </a:p>
          <a:p>
            <a:r>
              <a:rPr lang="en-US" sz="2800" dirty="0" smtClean="0"/>
              <a:t>Multiplying the number 6 by even numbers will result in the last digit being the number that you multiplied. (i.e. 6x2=12, 6x4=24, 6x8=48, 6x20=120, etc)</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351799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Author Support</a:t>
            </a:r>
            <a:endParaRPr lang="en-US" dirty="0"/>
          </a:p>
        </p:txBody>
      </p:sp>
      <p:sp>
        <p:nvSpPr>
          <p:cNvPr id="3" name="Content Placeholder 2"/>
          <p:cNvSpPr>
            <a:spLocks noGrp="1"/>
          </p:cNvSpPr>
          <p:nvPr>
            <p:ph idx="1"/>
          </p:nvPr>
        </p:nvSpPr>
        <p:spPr>
          <a:solidFill>
            <a:schemeClr val="accent1"/>
          </a:solidFill>
        </p:spPr>
        <p:txBody>
          <a:bodyPr>
            <a:normAutofit/>
          </a:bodyPr>
          <a:lstStyle/>
          <a:p>
            <a:r>
              <a:rPr lang="en-US" dirty="0" smtClean="0"/>
              <a:t>The author uses several personal experiences to support the information provided in the book. In addition, the author references the work of several mathematicians and scientists to support his experiences in mathematics.</a:t>
            </a:r>
          </a:p>
          <a:p>
            <a:r>
              <a:rPr lang="en-US" dirty="0" smtClean="0"/>
              <a:t>For example, in an effort to support the idea of infinity, </a:t>
            </a:r>
            <a:r>
              <a:rPr lang="en-US" dirty="0" err="1" smtClean="0"/>
              <a:t>Tammet</a:t>
            </a:r>
            <a:r>
              <a:rPr lang="en-US" dirty="0" smtClean="0"/>
              <a:t> discusses how Archimedes used grains of sands to promote infinity.</a:t>
            </a:r>
          </a:p>
          <a:p>
            <a:pPr>
              <a:buNone/>
            </a:pPr>
            <a:endParaRPr lang="en-US" dirty="0"/>
          </a:p>
        </p:txBody>
      </p:sp>
    </p:spTree>
    <p:extLst>
      <p:ext uri="{BB962C8B-B14F-4D97-AF65-F5344CB8AC3E}">
        <p14:creationId xmlns:p14="http://schemas.microsoft.com/office/powerpoint/2010/main" xmlns="" val="3375757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a:solidFill>
            <a:schemeClr val="accent1"/>
          </a:solidFill>
        </p:spPr>
        <p:txBody>
          <a:bodyPr/>
          <a:lstStyle/>
          <a:p>
            <a:r>
              <a:rPr lang="en-US" dirty="0" smtClean="0"/>
              <a:t>Just think about it!</a:t>
            </a:r>
            <a:endParaRPr lang="en-US" dirty="0"/>
          </a:p>
        </p:txBody>
      </p:sp>
      <p:sp>
        <p:nvSpPr>
          <p:cNvPr id="6" name="Content Placeholder 2"/>
          <p:cNvSpPr txBox="1">
            <a:spLocks/>
          </p:cNvSpPr>
          <p:nvPr/>
        </p:nvSpPr>
        <p:spPr>
          <a:xfrm>
            <a:off x="762000" y="1828800"/>
            <a:ext cx="7391400" cy="4419600"/>
          </a:xfrm>
          <a:prstGeom prst="rect">
            <a:avLst/>
          </a:prstGeom>
          <a:solidFill>
            <a:schemeClr val="accent1"/>
          </a:solidFill>
        </p:spPr>
        <p:txBody>
          <a:bodyPr vert="horz" lIns="91440" tIns="45720" rIns="91440" bIns="45720" rtlCol="0">
            <a:normAutofit/>
          </a:bodyPr>
          <a:lstStyle/>
          <a:p>
            <a:endParaRPr lang="en-US" sz="3200" dirty="0" smtClean="0">
              <a:hlinkClick r:id="rId2"/>
            </a:endParaRPr>
          </a:p>
          <a:p>
            <a:endParaRPr lang="en-US" sz="3200" dirty="0" smtClean="0">
              <a:hlinkClick r:id="rId2"/>
            </a:endParaRPr>
          </a:p>
          <a:p>
            <a:endParaRPr lang="en-US" sz="3200" dirty="0" smtClean="0">
              <a:hlinkClick r:id="rId2"/>
            </a:endParaRPr>
          </a:p>
        </p:txBody>
      </p:sp>
      <p:pic>
        <p:nvPicPr>
          <p:cNvPr id="2050" name="Picture 2" descr="C:\Users\DeAn\AppData\Local\Microsoft\Windows\Temporary Internet Files\Content.IE5\OWZPEWTO\MC900187587[1].wmf">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67000" y="1866378"/>
            <a:ext cx="3738906" cy="440079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estions11.jpg"/>
          <p:cNvPicPr>
            <a:picLocks noChangeAspect="1"/>
          </p:cNvPicPr>
          <p:nvPr/>
        </p:nvPicPr>
        <p:blipFill>
          <a:blip r:embed="rId2" cstate="print"/>
          <a:stretch>
            <a:fillRect/>
          </a:stretch>
        </p:blipFill>
        <p:spPr>
          <a:xfrm>
            <a:off x="1371600" y="990600"/>
            <a:ext cx="6324600" cy="3657600"/>
          </a:xfrm>
          <a:prstGeom prst="rect">
            <a:avLst/>
          </a:prstGeom>
        </p:spPr>
      </p:pic>
      <p:sp>
        <p:nvSpPr>
          <p:cNvPr id="9" name="Subtitle 2"/>
          <p:cNvSpPr txBox="1">
            <a:spLocks/>
          </p:cNvSpPr>
          <p:nvPr/>
        </p:nvSpPr>
        <p:spPr>
          <a:xfrm>
            <a:off x="1447800" y="4724400"/>
            <a:ext cx="6400800" cy="1752600"/>
          </a:xfrm>
          <a:prstGeom prst="rect">
            <a:avLst/>
          </a:prstGeom>
          <a:solidFill>
            <a:schemeClr val="bg1"/>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QUESTIONS?</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574935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290</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What is the book about?</vt:lpstr>
      <vt:lpstr>Take away points</vt:lpstr>
      <vt:lpstr>Math Topics</vt:lpstr>
      <vt:lpstr>Math Topics</vt:lpstr>
      <vt:lpstr>Interesting Points</vt:lpstr>
      <vt:lpstr>Author Support</vt:lpstr>
      <vt:lpstr>Just think about it!</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dc:creator>
  <cp:lastModifiedBy>Victoria Deneroff</cp:lastModifiedBy>
  <cp:revision>23</cp:revision>
  <dcterms:modified xsi:type="dcterms:W3CDTF">2014-03-02T14:13:07Z</dcterms:modified>
</cp:coreProperties>
</file>